
<file path=[Content_Types].xml><?xml version="1.0" encoding="utf-8"?>
<Types xmlns="http://schemas.openxmlformats.org/package/2006/content-types">
  <Default Extension="odttf" ContentType="application/vnd.openxmlformats-officedocument.obfuscatedFont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custom-properties" Target="docProps/custom.xml"/><Relationship Id="rId2" Type="http://schemas.openxmlformats.org/officeDocument/2006/relationships/officeDocument" Target="ppt/presentation.xml"/><Relationship Id="rId1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0" roundtripDataSignature="AMtx7mgCZVTRFosrkhDveB4/nBmI8kFO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1.xml"/><Relationship Id="rId21" Type="http://schemas.openxmlformats.org/officeDocument/2006/relationships/customXml" Target="../customXml/item1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7" Type="http://schemas.openxmlformats.org/officeDocument/2006/relationships/slide" Target="slides/slide3.xml"/><Relationship Id="rId20" Type="http://customschemas.google.com/relationships/presentationmetadata" Target="metadata"/><Relationship Id="rId2" Type="http://schemas.openxmlformats.org/officeDocument/2006/relationships/presProps" Target="presProps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1" Type="http://schemas.openxmlformats.org/officeDocument/2006/relationships/theme" Target="theme/theme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5" Type="http://schemas.openxmlformats.org/officeDocument/2006/relationships/slide" Target="slides/slide1.xml"/><Relationship Id="rId23" Type="http://schemas.openxmlformats.org/officeDocument/2006/relationships/customXml" Target="../customXml/item3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0" name="Google Shape;140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973ac559e4_0_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g3973ac559e4_0_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g3973ac559e4_0_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973ac559e4_0_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4" name="Google Shape;164;g3973ac559e4_0_1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g3973ac559e4_0_1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7" name="Google Shape;177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8" name="Google Shape;188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" name="Google Shape;3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" name="Google Shape;4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B2A4A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1"/>
          <p:cNvSpPr/>
          <p:nvPr/>
        </p:nvSpPr>
        <p:spPr>
          <a:xfrm>
            <a:off x="6492250" y="164600"/>
            <a:ext cx="2651700" cy="4974300"/>
          </a:xfrm>
          <a:prstGeom prst="rect">
            <a:avLst/>
          </a:prstGeom>
          <a:solidFill>
            <a:srgbClr val="2433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1"/>
          <p:cNvSpPr/>
          <p:nvPr/>
        </p:nvSpPr>
        <p:spPr>
          <a:xfrm>
            <a:off x="6492240" y="164592"/>
            <a:ext cx="91440" cy="4974336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1"/>
          <p:cNvSpPr/>
          <p:nvPr/>
        </p:nvSpPr>
        <p:spPr>
          <a:xfrm>
            <a:off x="548640" y="1005840"/>
            <a:ext cx="56692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C97A"/>
              </a:buClr>
              <a:buSzPts val="2000"/>
              <a:buFont typeface="Georgia"/>
              <a:buNone/>
            </a:pPr>
            <a:r>
              <a:rPr b="0" i="0" lang="en-US" sz="2000" u="none" cap="none" strike="noStrike">
                <a:solidFill>
                  <a:srgbClr val="E8C97A"/>
                </a:solidFill>
                <a:latin typeface="Georgia"/>
                <a:ea typeface="Georgia"/>
                <a:cs typeface="Georgia"/>
                <a:sym typeface="Georgia"/>
              </a:rPr>
              <a:t>Calculus I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548640" y="1600200"/>
            <a:ext cx="5669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Georgia"/>
              <a:buNone/>
            </a:pPr>
            <a:r>
              <a:rPr b="1" i="0" lang="en-US" sz="5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Chapter 4</a:t>
            </a:r>
            <a:endParaRPr b="0" i="0" sz="5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548640" y="2514600"/>
            <a:ext cx="56692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C97A"/>
              </a:buClr>
              <a:buSzPts val="2400"/>
              <a:buFont typeface="Georgia"/>
              <a:buNone/>
            </a:pPr>
            <a:r>
              <a:rPr b="0" i="0" lang="en-US" sz="2400" u="none" cap="none" strike="noStrike">
                <a:solidFill>
                  <a:srgbClr val="E8C97A"/>
                </a:solidFill>
                <a:latin typeface="Georgia"/>
                <a:ea typeface="Georgia"/>
                <a:cs typeface="Georgia"/>
                <a:sym typeface="Georgia"/>
              </a:rPr>
              <a:t>Applications of Derivatives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"/>
          <p:cNvSpPr/>
          <p:nvPr/>
        </p:nvSpPr>
        <p:spPr>
          <a:xfrm>
            <a:off x="6736574" y="265525"/>
            <a:ext cx="21243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E8E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E8E8E0"/>
                </a:solidFill>
                <a:latin typeface="Calibri"/>
                <a:ea typeface="Calibri"/>
                <a:cs typeface="Calibri"/>
                <a:sym typeface="Calibri"/>
              </a:rPr>
              <a:t>Max &amp; Min Values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"/>
          <p:cNvSpPr/>
          <p:nvPr/>
        </p:nvSpPr>
        <p:spPr>
          <a:xfrm>
            <a:off x="6736565" y="960459"/>
            <a:ext cx="22860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E8E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E8E8E0"/>
                </a:solidFill>
                <a:latin typeface="Calibri"/>
                <a:ea typeface="Calibri"/>
                <a:cs typeface="Calibri"/>
                <a:sym typeface="Calibri"/>
              </a:rPr>
              <a:t>Mean Value Theorem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"/>
          <p:cNvSpPr/>
          <p:nvPr/>
        </p:nvSpPr>
        <p:spPr>
          <a:xfrm>
            <a:off x="6736565" y="1655403"/>
            <a:ext cx="22860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E8E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E8E8E0"/>
                </a:solidFill>
                <a:latin typeface="Calibri"/>
                <a:ea typeface="Calibri"/>
                <a:cs typeface="Calibri"/>
                <a:sym typeface="Calibri"/>
              </a:rPr>
              <a:t>Curve Sketching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"/>
          <p:cNvSpPr/>
          <p:nvPr/>
        </p:nvSpPr>
        <p:spPr>
          <a:xfrm>
            <a:off x="6736565" y="2350347"/>
            <a:ext cx="22860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E8E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E8E8E0"/>
                </a:solidFill>
                <a:latin typeface="Calibri"/>
                <a:ea typeface="Calibri"/>
                <a:cs typeface="Calibri"/>
                <a:sym typeface="Calibri"/>
              </a:rPr>
              <a:t>L'Hôpital's Rule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"/>
          <p:cNvSpPr/>
          <p:nvPr/>
        </p:nvSpPr>
        <p:spPr>
          <a:xfrm>
            <a:off x="6736565" y="3045291"/>
            <a:ext cx="22860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E8E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E8E8E0"/>
                </a:solidFill>
                <a:latin typeface="Calibri"/>
                <a:ea typeface="Calibri"/>
                <a:cs typeface="Calibri"/>
                <a:sym typeface="Calibri"/>
              </a:rPr>
              <a:t>Optimization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6736565" y="4435210"/>
            <a:ext cx="22860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E8E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E8E8E0"/>
                </a:solidFill>
                <a:latin typeface="Calibri"/>
                <a:ea typeface="Calibri"/>
                <a:cs typeface="Calibri"/>
                <a:sym typeface="Calibri"/>
              </a:rPr>
              <a:t>Antiderivatives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1"/>
          <p:cNvSpPr/>
          <p:nvPr/>
        </p:nvSpPr>
        <p:spPr>
          <a:xfrm>
            <a:off x="548640" y="4617720"/>
            <a:ext cx="54864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64748B"/>
                </a:solidFill>
                <a:latin typeface="Calibri"/>
                <a:ea typeface="Calibri"/>
                <a:cs typeface="Calibri"/>
                <a:sym typeface="Calibri"/>
              </a:rPr>
              <a:t>Stewart · Early Transcendentals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"/>
          <p:cNvSpPr/>
          <p:nvPr/>
        </p:nvSpPr>
        <p:spPr>
          <a:xfrm>
            <a:off x="6736565" y="3740260"/>
            <a:ext cx="22860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E8E0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E8E8E0"/>
                </a:solidFill>
                <a:latin typeface="Calibri"/>
                <a:ea typeface="Calibri"/>
                <a:cs typeface="Calibri"/>
                <a:sym typeface="Calibri"/>
              </a:rPr>
              <a:t>Newton’s Method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A84C"/>
        </a:soli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0"/>
          <p:cNvSpPr/>
          <p:nvPr/>
        </p:nvSpPr>
        <p:spPr>
          <a:xfrm>
            <a:off x="0" y="0"/>
            <a:ext cx="2926080" cy="514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0"/>
          <p:cNvSpPr/>
          <p:nvPr/>
        </p:nvSpPr>
        <p:spPr>
          <a:xfrm>
            <a:off x="137160" y="640080"/>
            <a:ext cx="265176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000"/>
              <a:buFont typeface="Georgia"/>
              <a:buNone/>
            </a:pPr>
            <a:r>
              <a:rPr b="1" i="0" lang="en-US" sz="8000" u="none" cap="none" strike="noStrike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4.</a:t>
            </a:r>
            <a:r>
              <a:rPr b="1" lang="en-US" sz="8000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7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0"/>
          <p:cNvSpPr/>
          <p:nvPr/>
        </p:nvSpPr>
        <p:spPr>
          <a:xfrm>
            <a:off x="3200400" y="1371600"/>
            <a:ext cx="557784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Optimization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Problems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0"/>
          <p:cNvSpPr/>
          <p:nvPr/>
        </p:nvSpPr>
        <p:spPr>
          <a:xfrm>
            <a:off x="3200400" y="2423160"/>
            <a:ext cx="557784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C97A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Applying max/min theory to real-world problems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0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2433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2EC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1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1"/>
          <p:cNvSpPr/>
          <p:nvPr/>
        </p:nvSpPr>
        <p:spPr>
          <a:xfrm>
            <a:off x="320040" y="0"/>
            <a:ext cx="859536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eorgia"/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4.5 · Optimization Strategy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1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1"/>
          <p:cNvSpPr/>
          <p:nvPr/>
        </p:nvSpPr>
        <p:spPr>
          <a:xfrm>
            <a:off x="347472" y="804672"/>
            <a:ext cx="420624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Step 1: Understand the problem — identify what to maximize or minimize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Step 2: Draw a diagram and label variables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Step 3: Write the objective function Q in terms of one variable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Step 4: Use any constraint equation to eliminate extra variables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Step 5: Find the domain of Q (physical restrictions)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Step 6: Find critical numbers using Q ′(x) = 0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Step 7: Use Closed Interval Method or First/Second Derivative Test to confirm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Step 8: Answer the question with units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1"/>
          <p:cNvSpPr/>
          <p:nvPr/>
        </p:nvSpPr>
        <p:spPr>
          <a:xfrm>
            <a:off x="4754880" y="804672"/>
            <a:ext cx="4160520" cy="4023360"/>
          </a:xfrm>
          <a:prstGeom prst="rect">
            <a:avLst/>
          </a:prstGeom>
          <a:solidFill>
            <a:srgbClr val="1B2A4A"/>
          </a:solidFill>
          <a:ln>
            <a:noFill/>
          </a:ln>
          <a:effectLst>
            <a:outerShdw blurRad="101600" rotWithShape="0" algn="bl" dir="8100000" dist="38100">
              <a:srgbClr val="000000">
                <a:alpha val="18039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1"/>
          <p:cNvSpPr/>
          <p:nvPr/>
        </p:nvSpPr>
        <p:spPr>
          <a:xfrm>
            <a:off x="4754880" y="804672"/>
            <a:ext cx="109728" cy="402336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1"/>
          <p:cNvSpPr/>
          <p:nvPr/>
        </p:nvSpPr>
        <p:spPr>
          <a:xfrm>
            <a:off x="4983480" y="960120"/>
            <a:ext cx="379476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Key Setup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Objective:  Q = f(x, y)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Constraint: g(x, y) = k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onsolas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Solve for y, substitute into Q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onsolas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Minimize/maximize Q(x) only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Common Problems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Maximize area, volume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Minimize distance, cost, time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Optimize box dimensions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Find closest point on curve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Domain Check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Always state domain of Q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endpoints may give abs extrema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A84C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973ac559e4_0_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g3973ac559e4_0_4"/>
          <p:cNvSpPr/>
          <p:nvPr/>
        </p:nvSpPr>
        <p:spPr>
          <a:xfrm>
            <a:off x="0" y="0"/>
            <a:ext cx="2926200" cy="514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g3973ac559e4_0_4"/>
          <p:cNvSpPr/>
          <p:nvPr/>
        </p:nvSpPr>
        <p:spPr>
          <a:xfrm>
            <a:off x="137160" y="640080"/>
            <a:ext cx="2651700" cy="146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000"/>
              <a:buFont typeface="Georgia"/>
              <a:buNone/>
            </a:pPr>
            <a:r>
              <a:rPr b="1" i="0" lang="en-US" sz="8000" u="none" cap="none" strike="noStrike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4.</a:t>
            </a:r>
            <a:r>
              <a:rPr b="1" lang="en-US" sz="8000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8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g3973ac559e4_0_4"/>
          <p:cNvSpPr/>
          <p:nvPr/>
        </p:nvSpPr>
        <p:spPr>
          <a:xfrm>
            <a:off x="3200400" y="1371600"/>
            <a:ext cx="5577900" cy="100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Georgia"/>
              <a:buNone/>
            </a:pPr>
            <a:r>
              <a:rPr b="1" lang="en-US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Newton’s Method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g3973ac559e4_0_4"/>
          <p:cNvSpPr/>
          <p:nvPr/>
        </p:nvSpPr>
        <p:spPr>
          <a:xfrm>
            <a:off x="3200400" y="2423160"/>
            <a:ext cx="55779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C97A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Applying max/min theory to real-world problems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g3973ac559e4_0_4"/>
          <p:cNvSpPr/>
          <p:nvPr/>
        </p:nvSpPr>
        <p:spPr>
          <a:xfrm>
            <a:off x="0" y="4974336"/>
            <a:ext cx="9144000" cy="169200"/>
          </a:xfrm>
          <a:prstGeom prst="rect">
            <a:avLst/>
          </a:prstGeom>
          <a:solidFill>
            <a:srgbClr val="2433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2EC"/>
        </a:soli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973ac559e4_0_14"/>
          <p:cNvSpPr/>
          <p:nvPr/>
        </p:nvSpPr>
        <p:spPr>
          <a:xfrm>
            <a:off x="0" y="0"/>
            <a:ext cx="9144000" cy="65850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3973ac559e4_0_14"/>
          <p:cNvSpPr/>
          <p:nvPr/>
        </p:nvSpPr>
        <p:spPr>
          <a:xfrm>
            <a:off x="0" y="0"/>
            <a:ext cx="164700" cy="514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g3973ac559e4_0_14"/>
          <p:cNvSpPr/>
          <p:nvPr/>
        </p:nvSpPr>
        <p:spPr>
          <a:xfrm>
            <a:off x="320040" y="0"/>
            <a:ext cx="8595300" cy="65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eorgia"/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4.</a:t>
            </a:r>
            <a:r>
              <a:rPr b="1" lang="en-US" sz="2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8</a:t>
            </a:r>
            <a:r>
              <a:rPr b="1" i="0" lang="en-US" sz="2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 · </a:t>
            </a:r>
            <a:r>
              <a:rPr b="1" lang="en-US" sz="2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Newton’s Method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g3973ac559e4_0_14"/>
          <p:cNvSpPr/>
          <p:nvPr/>
        </p:nvSpPr>
        <p:spPr>
          <a:xfrm>
            <a:off x="0" y="4974336"/>
            <a:ext cx="9144000" cy="16920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g3973ac559e4_0_14"/>
          <p:cNvSpPr/>
          <p:nvPr/>
        </p:nvSpPr>
        <p:spPr>
          <a:xfrm>
            <a:off x="347472" y="804672"/>
            <a:ext cx="4206300" cy="4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Goal: approximat</a:t>
            </a: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e a roof of f</a:t>
            </a:r>
            <a:r>
              <a:rPr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(x) = 0 numerically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Idea: start with an initial guess x</a:t>
            </a:r>
            <a:r>
              <a:rPr baseline="-25000"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, then use the tangent line at (x</a:t>
            </a:r>
            <a:r>
              <a:rPr baseline="-25000"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, f(x</a:t>
            </a:r>
            <a:r>
              <a:rPr baseline="-25000"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)) to find a better approximation</a:t>
            </a:r>
            <a:endParaRPr sz="1300">
              <a:solidFill>
                <a:srgbClr val="1B2A4A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Each iteration produces a </a:t>
            </a:r>
            <a:r>
              <a:rPr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closer</a:t>
            </a:r>
            <a:r>
              <a:rPr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approximation x</a:t>
            </a:r>
            <a:r>
              <a:rPr baseline="-25000"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n+1</a:t>
            </a:r>
            <a:r>
              <a:rPr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from x</a:t>
            </a:r>
            <a:r>
              <a:rPr baseline="-25000"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endParaRPr sz="1300">
              <a:solidFill>
                <a:srgbClr val="1B2A4A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Converges quickly (quadratic convergence) when x</a:t>
            </a:r>
            <a:r>
              <a:rPr baseline="-25000"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is close to the root</a:t>
            </a:r>
            <a:endParaRPr sz="1300">
              <a:solidFill>
                <a:srgbClr val="1B2A4A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May fail if f’(x</a:t>
            </a:r>
            <a:r>
              <a:rPr baseline="-25000"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) = 0, or if initial guess is too far from the root</a:t>
            </a:r>
            <a:endParaRPr sz="1300">
              <a:solidFill>
                <a:srgbClr val="1B2A4A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Stopping condition: stop when | x</a:t>
            </a:r>
            <a:r>
              <a:rPr baseline="-25000"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n+1</a:t>
            </a:r>
            <a:r>
              <a:rPr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- x</a:t>
            </a:r>
            <a:r>
              <a:rPr baseline="-25000"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| &lt; </a:t>
            </a:r>
            <a:r>
              <a:rPr lang="en-US" sz="1300">
                <a:solidFill>
                  <a:schemeClr val="dk1"/>
                </a:solidFill>
              </a:rPr>
              <a:t>ε </a:t>
            </a:r>
            <a:r>
              <a:rPr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(desired precision)</a:t>
            </a:r>
            <a:endParaRPr sz="1300">
              <a:solidFill>
                <a:srgbClr val="1B2A4A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lang="en-US" sz="13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Useful when algebraic solutions are impossible or impractical</a:t>
            </a:r>
            <a:endParaRPr sz="1300">
              <a:solidFill>
                <a:srgbClr val="1B2A4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3973ac559e4_0_14"/>
          <p:cNvSpPr/>
          <p:nvPr/>
        </p:nvSpPr>
        <p:spPr>
          <a:xfrm>
            <a:off x="4754880" y="804672"/>
            <a:ext cx="4160400" cy="4023300"/>
          </a:xfrm>
          <a:prstGeom prst="rect">
            <a:avLst/>
          </a:prstGeom>
          <a:solidFill>
            <a:srgbClr val="1B2A4A"/>
          </a:solidFill>
          <a:ln>
            <a:noFill/>
          </a:ln>
          <a:effectLst>
            <a:outerShdw blurRad="101600" rotWithShape="0" algn="bl" dir="8100000" dist="38100">
              <a:srgbClr val="000000">
                <a:alpha val="1804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g3973ac559e4_0_14"/>
          <p:cNvSpPr/>
          <p:nvPr/>
        </p:nvSpPr>
        <p:spPr>
          <a:xfrm>
            <a:off x="4754880" y="804672"/>
            <a:ext cx="109800" cy="40233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g3973ac559e4_0_14"/>
          <p:cNvSpPr/>
          <p:nvPr/>
        </p:nvSpPr>
        <p:spPr>
          <a:xfrm>
            <a:off x="4983480" y="960120"/>
            <a:ext cx="3794700" cy="374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Iteration Formula</a:t>
            </a:r>
            <a:endParaRPr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nsolas"/>
              <a:buNone/>
            </a:pPr>
            <a:r>
              <a:rPr lang="en-US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              f(x</a:t>
            </a:r>
            <a:r>
              <a:rPr baseline="-25000" lang="en-US" sz="17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n</a:t>
            </a:r>
            <a:r>
              <a:rPr lang="en-US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nsolas"/>
              <a:buNone/>
            </a:pPr>
            <a:r>
              <a:rPr lang="en-US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x</a:t>
            </a:r>
            <a:r>
              <a:rPr baseline="-25000" lang="en-US" sz="17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n+1</a:t>
            </a:r>
            <a:r>
              <a:rPr lang="en-US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 = x</a:t>
            </a:r>
            <a:r>
              <a:rPr baseline="-25000" lang="en-US" sz="17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n</a:t>
            </a:r>
            <a:r>
              <a:rPr lang="en-US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 ─  ─────────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nsolas"/>
              <a:buNone/>
            </a:pPr>
            <a:r>
              <a:rPr lang="en-US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              f’(x</a:t>
            </a:r>
            <a:r>
              <a:rPr baseline="-25000" lang="en-US" sz="17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n</a:t>
            </a:r>
            <a:r>
              <a:rPr lang="en-US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How It Works</a:t>
            </a:r>
            <a:endParaRPr b="0" i="1" sz="1200" u="none" cap="none" strike="noStrike">
              <a:solidFill>
                <a:srgbClr val="B0BEC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1. Pick initial guess x</a:t>
            </a:r>
            <a:r>
              <a:rPr baseline="-25000"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2. Compute tangent at (x</a:t>
            </a:r>
            <a:r>
              <a:rPr baseline="-25000"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, f(x</a:t>
            </a:r>
            <a:r>
              <a:rPr baseline="-25000"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))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3. x-intercept of tangent = x</a:t>
            </a:r>
            <a:r>
              <a:rPr baseline="-25000"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n+1</a:t>
            </a:r>
            <a:endParaRPr i="1" sz="1200">
              <a:solidFill>
                <a:srgbClr val="B0BEC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4. Repeat until |x</a:t>
            </a:r>
            <a:r>
              <a:rPr baseline="-25000"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n+1</a:t>
            </a:r>
            <a:r>
              <a:rPr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 - x</a:t>
            </a:r>
            <a:r>
              <a:rPr baseline="-25000"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| &lt; </a:t>
            </a:r>
            <a:r>
              <a:rPr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 ε</a:t>
            </a:r>
            <a:br>
              <a:rPr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i="1" sz="1200">
              <a:solidFill>
                <a:srgbClr val="B0BEC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Watch Out For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f’(x</a:t>
            </a:r>
            <a:r>
              <a:rPr baseline="-25000"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) = 0  → method fails</a:t>
            </a:r>
            <a:endParaRPr i="1" sz="1200">
              <a:solidFill>
                <a:srgbClr val="B0BEC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Cycle: may loop without converging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Bad x</a:t>
            </a:r>
            <a:r>
              <a:rPr baseline="-25000"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i="1" lang="en-US" sz="1200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  → slow or no convergence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A84C"/>
        </a:solid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2"/>
          <p:cNvSpPr/>
          <p:nvPr/>
        </p:nvSpPr>
        <p:spPr>
          <a:xfrm>
            <a:off x="0" y="0"/>
            <a:ext cx="2926080" cy="514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2"/>
          <p:cNvSpPr/>
          <p:nvPr/>
        </p:nvSpPr>
        <p:spPr>
          <a:xfrm>
            <a:off x="137160" y="640080"/>
            <a:ext cx="265176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000"/>
              <a:buFont typeface="Georgia"/>
              <a:buNone/>
            </a:pPr>
            <a:r>
              <a:rPr b="1" i="0" lang="en-US" sz="8000" u="none" cap="none" strike="noStrike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4.9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2"/>
          <p:cNvSpPr/>
          <p:nvPr/>
        </p:nvSpPr>
        <p:spPr>
          <a:xfrm>
            <a:off x="3200400" y="1371600"/>
            <a:ext cx="557784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Antiderivatives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2"/>
          <p:cNvSpPr/>
          <p:nvPr/>
        </p:nvSpPr>
        <p:spPr>
          <a:xfrm>
            <a:off x="3200400" y="2423160"/>
            <a:ext cx="557784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C97A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Reversing differentiation — the bridge to integration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2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2433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2EC"/>
        </a:solidFill>
      </p:bgPr>
    </p:bg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3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3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3"/>
          <p:cNvSpPr/>
          <p:nvPr/>
        </p:nvSpPr>
        <p:spPr>
          <a:xfrm>
            <a:off x="320040" y="0"/>
            <a:ext cx="859536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eorgia"/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4.9 · Antiderivatives &amp; Basic Rules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3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3"/>
          <p:cNvSpPr/>
          <p:nvPr/>
        </p:nvSpPr>
        <p:spPr>
          <a:xfrm>
            <a:off x="347472" y="804672"/>
            <a:ext cx="420624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Antiderivative F of f: F ′(x) = f(x); written F(x) = ∫f(x)dx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General antiderivative includes constant C (family of functions)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Power Rule: ∫xⁿ dx = xⁿ⁺¹/(n+1) + C,  n ≠ −1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∫cos x dx = sin x + C     ∫sin x dx = −cos x + C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∫sec²x dx = tan x + C     ∫eˣ dx = eˣ + C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∫1/x dx = ln|x| + C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Initial Value Problem (IVP): use given condition to solve for C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Rectilinear motion: position s(t), velocity v(t) = s′(t), accel. a(t) = v′(t)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3"/>
          <p:cNvSpPr/>
          <p:nvPr/>
        </p:nvSpPr>
        <p:spPr>
          <a:xfrm>
            <a:off x="4754880" y="804672"/>
            <a:ext cx="4160520" cy="4023360"/>
          </a:xfrm>
          <a:prstGeom prst="rect">
            <a:avLst/>
          </a:prstGeom>
          <a:solidFill>
            <a:srgbClr val="1B2A4A"/>
          </a:solidFill>
          <a:ln>
            <a:noFill/>
          </a:ln>
          <a:effectLst>
            <a:outerShdw blurRad="101600" rotWithShape="0" algn="bl" dir="8100000" dist="38100">
              <a:srgbClr val="000000">
                <a:alpha val="18039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3"/>
          <p:cNvSpPr/>
          <p:nvPr/>
        </p:nvSpPr>
        <p:spPr>
          <a:xfrm>
            <a:off x="4754880" y="804672"/>
            <a:ext cx="109728" cy="402336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3"/>
          <p:cNvSpPr/>
          <p:nvPr/>
        </p:nvSpPr>
        <p:spPr>
          <a:xfrm>
            <a:off x="4983480" y="960120"/>
            <a:ext cx="379476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General Antiderivative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F ′(x) = f(x)  ⟹  F(x) + C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Power Rule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onsolas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∫xⁿ dx = xⁿ⁺¹/(n+1) + C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Trig &amp; Exp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∫cos x dx = sin x + C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∫sin x dx = −cos x + C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∫eˣ dx = eˣ + C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∫1/x dx = ln|x| + C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IVP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Find F(x) given F ′(x) = f(x)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onsolas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Use F(x₀) = y₀ to find C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A84C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0" y="0"/>
            <a:ext cx="2926080" cy="514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2"/>
          <p:cNvSpPr/>
          <p:nvPr/>
        </p:nvSpPr>
        <p:spPr>
          <a:xfrm>
            <a:off x="137160" y="640080"/>
            <a:ext cx="265176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000"/>
              <a:buFont typeface="Georgia"/>
              <a:buNone/>
            </a:pPr>
            <a:r>
              <a:rPr b="1" i="0" lang="en-US" sz="8000" u="none" cap="none" strike="noStrike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4.1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3200400" y="1371600"/>
            <a:ext cx="557784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Maximum &amp;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Minimum Values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3200400" y="2423160"/>
            <a:ext cx="557784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C97A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Absolute and local extrema, critical numbers, Extreme Value Theorem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2433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2EC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3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3"/>
          <p:cNvSpPr/>
          <p:nvPr/>
        </p:nvSpPr>
        <p:spPr>
          <a:xfrm>
            <a:off x="320040" y="0"/>
            <a:ext cx="859536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eorgia"/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4.1 · Key Definitions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3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3"/>
          <p:cNvSpPr/>
          <p:nvPr/>
        </p:nvSpPr>
        <p:spPr>
          <a:xfrm>
            <a:off x="347472" y="804672"/>
            <a:ext cx="420624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Absolute maximum: f(c) ≥ f(x) for all x in domain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Absolute minimum: f(c) ≤ f(x) for all x in domain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Local max/min: extrema within an open interval around c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Critical number: c where f ′(c) = 0 or f ′(c) doesn't exist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Extreme Value Theorem: if f is continuous on [a,b], it attains both an absolute max and min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Fermat's Theorem: local extrema occur only at critical numbers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3"/>
          <p:cNvSpPr/>
          <p:nvPr/>
        </p:nvSpPr>
        <p:spPr>
          <a:xfrm>
            <a:off x="4754880" y="804672"/>
            <a:ext cx="4160520" cy="4023360"/>
          </a:xfrm>
          <a:prstGeom prst="rect">
            <a:avLst/>
          </a:prstGeom>
          <a:solidFill>
            <a:srgbClr val="1B2A4A"/>
          </a:solidFill>
          <a:ln>
            <a:noFill/>
          </a:ln>
          <a:effectLst>
            <a:outerShdw blurRad="101600" rotWithShape="0" algn="bl" dir="8100000" dist="38100">
              <a:srgbClr val="000000">
                <a:alpha val="18039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3"/>
          <p:cNvSpPr/>
          <p:nvPr/>
        </p:nvSpPr>
        <p:spPr>
          <a:xfrm>
            <a:off x="4754880" y="804672"/>
            <a:ext cx="109728" cy="402336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3"/>
          <p:cNvSpPr/>
          <p:nvPr/>
        </p:nvSpPr>
        <p:spPr>
          <a:xfrm>
            <a:off x="4983480" y="960120"/>
            <a:ext cx="379476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Extreme Value Theorem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f continuous on [a, b]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⟹ ∃ absolute max &amp; min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Closed Interval Method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1. Find critical numbers in (a,b)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2. Evaluate f at critical numbers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3. Evaluate f at endpoints a, b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4. Compare — largest = abs max,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smallest = abs min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Fermat's Theorem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onsolas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f ′(c) = 0 or f ′(c) = DNE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A84C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4"/>
          <p:cNvSpPr/>
          <p:nvPr/>
        </p:nvSpPr>
        <p:spPr>
          <a:xfrm>
            <a:off x="0" y="0"/>
            <a:ext cx="2926080" cy="514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4"/>
          <p:cNvSpPr/>
          <p:nvPr/>
        </p:nvSpPr>
        <p:spPr>
          <a:xfrm>
            <a:off x="137160" y="640080"/>
            <a:ext cx="265176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000"/>
              <a:buFont typeface="Georgia"/>
              <a:buNone/>
            </a:pPr>
            <a:r>
              <a:rPr b="1" i="0" lang="en-US" sz="8000" u="none" cap="none" strike="noStrike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4.2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4"/>
          <p:cNvSpPr/>
          <p:nvPr/>
        </p:nvSpPr>
        <p:spPr>
          <a:xfrm>
            <a:off x="3200400" y="1371600"/>
            <a:ext cx="557784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The Mean Value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Theorem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4"/>
          <p:cNvSpPr/>
          <p:nvPr/>
        </p:nvSpPr>
        <p:spPr>
          <a:xfrm>
            <a:off x="3200400" y="2423160"/>
            <a:ext cx="557784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C97A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Rolle's Theorem and its generalization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4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2433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2EC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5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5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5"/>
          <p:cNvSpPr/>
          <p:nvPr/>
        </p:nvSpPr>
        <p:spPr>
          <a:xfrm>
            <a:off x="320040" y="0"/>
            <a:ext cx="859536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eorgia"/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4.2 · Mean Value Theorem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5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5"/>
          <p:cNvSpPr/>
          <p:nvPr/>
        </p:nvSpPr>
        <p:spPr>
          <a:xfrm>
            <a:off x="347472" y="804672"/>
            <a:ext cx="420624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Rolle's Theorem: if f is continuous on [a,b], differentiable on (a,b), and f(a) = f(b), then ∃ c ∈ (a,b) with f ′(c) = 0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MVT: if f is continuous on [a,b] and differentiable on (a,b), then: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  f ′(c) = [f(b) − f(a)] / (b − a)  for some c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Geometric meaning: the instantaneous rate of change equals the average rate of change at some point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Corollary: if f ′(x) = 0 for all x, then f is constant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Corollary: if f ′(x) = g′(x), then f(x) = g(x) + C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5"/>
          <p:cNvSpPr/>
          <p:nvPr/>
        </p:nvSpPr>
        <p:spPr>
          <a:xfrm>
            <a:off x="4754880" y="804672"/>
            <a:ext cx="4160520" cy="4023360"/>
          </a:xfrm>
          <a:prstGeom prst="rect">
            <a:avLst/>
          </a:prstGeom>
          <a:solidFill>
            <a:srgbClr val="1B2A4A"/>
          </a:solidFill>
          <a:ln>
            <a:noFill/>
          </a:ln>
          <a:effectLst>
            <a:outerShdw blurRad="101600" rotWithShape="0" algn="bl" dir="8100000" dist="38100">
              <a:srgbClr val="000000">
                <a:alpha val="18039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5"/>
          <p:cNvSpPr/>
          <p:nvPr/>
        </p:nvSpPr>
        <p:spPr>
          <a:xfrm>
            <a:off x="4754880" y="804672"/>
            <a:ext cx="109728" cy="402336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5"/>
          <p:cNvSpPr/>
          <p:nvPr/>
        </p:nvSpPr>
        <p:spPr>
          <a:xfrm>
            <a:off x="4983480" y="960120"/>
            <a:ext cx="379476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Rolle's Theorem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f(a) = f(b)  ⟹  f ′(c) = 0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Mean Value Theorem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onsolas"/>
              <a:buNone/>
            </a:pPr>
            <a:r>
              <a:rPr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0" i="0" lang="en-US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f(b) − f(a)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onsolas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f′(c) = ─────────</a:t>
            </a:r>
            <a:r>
              <a:rPr lang="en-US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──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onsolas"/>
              <a:buNone/>
            </a:pPr>
            <a:r>
              <a:rPr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       </a:t>
            </a:r>
            <a:r>
              <a:rPr b="0" i="0" lang="en-US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b − a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Secant slope = tangent slope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at some interior point c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Key Uses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Prove inequalities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Establish function behavior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Justify corollaries about f ′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A84C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6"/>
          <p:cNvSpPr/>
          <p:nvPr/>
        </p:nvSpPr>
        <p:spPr>
          <a:xfrm>
            <a:off x="0" y="0"/>
            <a:ext cx="2926080" cy="514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6"/>
          <p:cNvSpPr/>
          <p:nvPr/>
        </p:nvSpPr>
        <p:spPr>
          <a:xfrm>
            <a:off x="137160" y="640080"/>
            <a:ext cx="265176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000"/>
              <a:buFont typeface="Georgia"/>
              <a:buNone/>
            </a:pPr>
            <a:r>
              <a:rPr b="1" i="0" lang="en-US" sz="8000" u="none" cap="none" strike="noStrike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4.3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6"/>
          <p:cNvSpPr/>
          <p:nvPr/>
        </p:nvSpPr>
        <p:spPr>
          <a:xfrm>
            <a:off x="3200400" y="1371600"/>
            <a:ext cx="557784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Derivatives &amp;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Curve Sketching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6"/>
          <p:cNvSpPr/>
          <p:nvPr/>
        </p:nvSpPr>
        <p:spPr>
          <a:xfrm>
            <a:off x="3200400" y="2423160"/>
            <a:ext cx="557784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C97A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Increasing/decreasing, concavity, 1st and 2nd derivative tests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6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2433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2EC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7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7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7"/>
          <p:cNvSpPr/>
          <p:nvPr/>
        </p:nvSpPr>
        <p:spPr>
          <a:xfrm>
            <a:off x="320040" y="0"/>
            <a:ext cx="859536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eorgia"/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4.3 · Curve Sketching Tools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7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7"/>
          <p:cNvSpPr/>
          <p:nvPr/>
        </p:nvSpPr>
        <p:spPr>
          <a:xfrm>
            <a:off x="347472" y="804672"/>
            <a:ext cx="420624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Increasing/Decreasing Test: f ′(x) &gt; 0 ⟹ f increasing; f ′(x) &lt; 0 ⟹ f decreasing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First Derivative Test: sign change of f ′ at c determines local max/min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  + → − : local max   |   − → + : local min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Concavity: f ′′(x) &gt; 0 ⟹ concave up; f ′′(x) &lt; 0 ⟹ concave down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Inflection Point: where concavity changes (f ′′ changes sign)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Second Derivative Test: if f ′(c) = 0 and f ′′(c) &gt; 0 ⟹ local min; f ′′(c) &lt; 0 ⟹ local max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7"/>
          <p:cNvSpPr/>
          <p:nvPr/>
        </p:nvSpPr>
        <p:spPr>
          <a:xfrm>
            <a:off x="4754880" y="804672"/>
            <a:ext cx="4160520" cy="4023360"/>
          </a:xfrm>
          <a:prstGeom prst="rect">
            <a:avLst/>
          </a:prstGeom>
          <a:solidFill>
            <a:srgbClr val="1B2A4A"/>
          </a:solidFill>
          <a:ln>
            <a:noFill/>
          </a:ln>
          <a:effectLst>
            <a:outerShdw blurRad="101600" rotWithShape="0" algn="bl" dir="8100000" dist="38100">
              <a:srgbClr val="000000">
                <a:alpha val="18039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7"/>
          <p:cNvSpPr/>
          <p:nvPr/>
        </p:nvSpPr>
        <p:spPr>
          <a:xfrm>
            <a:off x="4754880" y="804672"/>
            <a:ext cx="109728" cy="402336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7"/>
          <p:cNvSpPr/>
          <p:nvPr/>
        </p:nvSpPr>
        <p:spPr>
          <a:xfrm>
            <a:off x="4983480" y="960120"/>
            <a:ext cx="379476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1st Derivative Test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f ′: + → −  ⟹  local MAX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f ′: − → +  ⟹  local MIN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No sign change ⟹ neither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2nd Derivative Test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f ′(c) = 0 and: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onsolas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f ′′(c) &gt; 0  ⟹  local min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onsolas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f ′′(c) &lt; 0  ⟹  local max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onsolas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f ′′(c) = 0  ⟹  inconclusive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Concavity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f ′′ &gt; 0 : concave UP  ∪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f ′′ &lt; 0 : concave DOWN  ∩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A84C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8"/>
          <p:cNvSpPr/>
          <p:nvPr/>
        </p:nvSpPr>
        <p:spPr>
          <a:xfrm>
            <a:off x="0" y="0"/>
            <a:ext cx="2926080" cy="514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8"/>
          <p:cNvSpPr/>
          <p:nvPr/>
        </p:nvSpPr>
        <p:spPr>
          <a:xfrm>
            <a:off x="137160" y="640080"/>
            <a:ext cx="265176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000"/>
              <a:buFont typeface="Georgia"/>
              <a:buNone/>
            </a:pPr>
            <a:r>
              <a:rPr b="1" i="0" lang="en-US" sz="8000" u="none" cap="none" strike="noStrike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4.4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8"/>
          <p:cNvSpPr/>
          <p:nvPr/>
        </p:nvSpPr>
        <p:spPr>
          <a:xfrm>
            <a:off x="3200400" y="1371600"/>
            <a:ext cx="557784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L'Hôpital's Rule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8"/>
          <p:cNvSpPr/>
          <p:nvPr/>
        </p:nvSpPr>
        <p:spPr>
          <a:xfrm>
            <a:off x="3200400" y="2423160"/>
            <a:ext cx="557784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C97A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Evaluating indeterminate forms using derivatives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8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2433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2EC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9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9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9"/>
          <p:cNvSpPr/>
          <p:nvPr/>
        </p:nvSpPr>
        <p:spPr>
          <a:xfrm>
            <a:off x="320040" y="0"/>
            <a:ext cx="859536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eorgia"/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4.4 · L'Hôpital's Rule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9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9"/>
          <p:cNvSpPr/>
          <p:nvPr/>
        </p:nvSpPr>
        <p:spPr>
          <a:xfrm>
            <a:off x="347472" y="804672"/>
            <a:ext cx="420624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Applies to indeterminate forms: 0/0  or  ±∞/±∞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If lim f(x) / g(x) is indeterminate, then:  lim f(x)/g(x) = lim f ′(x)/g′(x)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Other indeterminate forms must be rewritten first: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  0 · ∞ → rewrite as 0/0 or ∞/∞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  ∞ − ∞ → find common denominator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  1^∞, 0^0, ∞^0 → take ln, then apply rule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Can be applied repeatedly if result is still indeterminate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Char char="•"/>
            </a:pPr>
            <a:r>
              <a:rPr b="0" i="0" lang="en-US" sz="1300" u="none" cap="none" strike="noStrike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Check that g′(x) ≠ 0 near the limit point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9"/>
          <p:cNvSpPr/>
          <p:nvPr/>
        </p:nvSpPr>
        <p:spPr>
          <a:xfrm>
            <a:off x="4754880" y="804672"/>
            <a:ext cx="4160520" cy="4023360"/>
          </a:xfrm>
          <a:prstGeom prst="rect">
            <a:avLst/>
          </a:prstGeom>
          <a:solidFill>
            <a:srgbClr val="1B2A4A"/>
          </a:solidFill>
          <a:ln>
            <a:noFill/>
          </a:ln>
          <a:effectLst>
            <a:outerShdw blurRad="101600" rotWithShape="0" algn="bl" dir="8100000" dist="38100">
              <a:srgbClr val="000000">
                <a:alpha val="18039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9"/>
          <p:cNvSpPr/>
          <p:nvPr/>
        </p:nvSpPr>
        <p:spPr>
          <a:xfrm>
            <a:off x="4754880" y="804672"/>
            <a:ext cx="109728" cy="402336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9"/>
          <p:cNvSpPr/>
          <p:nvPr/>
        </p:nvSpPr>
        <p:spPr>
          <a:xfrm>
            <a:off x="4983480" y="960120"/>
            <a:ext cx="379476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The Rule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If lim f/g = 0/0 or ∞/∞: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onsolas"/>
              <a:buNone/>
            </a:pPr>
            <a:r>
              <a:rPr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i="0" lang="en-US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f(x)       f′(x)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onsolas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lim ──── = lim ─────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onsolas"/>
              <a:buNone/>
            </a:pPr>
            <a:r>
              <a:rPr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i="0" lang="en-US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g(x)       g′(x)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Indeterminate Forms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Direct:   0/0,  ∞/∞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Rewrite:  0·∞,  ∞−∞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Log trick: 1^∞, 0^0, ∞^0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E8C97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E8C97A"/>
                </a:solidFill>
                <a:latin typeface="Calibri"/>
                <a:ea typeface="Calibri"/>
                <a:cs typeface="Calibri"/>
                <a:sym typeface="Calibri"/>
              </a:rPr>
              <a:t>Log Trick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Let y = f(x)^g(x)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onsolas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ln y = g(x)·ln f(x)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B0BEC5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B0BEC5"/>
                </a:solidFill>
                <a:latin typeface="Calibri"/>
                <a:ea typeface="Calibri"/>
                <a:cs typeface="Calibri"/>
                <a:sym typeface="Calibri"/>
              </a:rPr>
              <a:t>Find lim ln y, then e^(result)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4C2E057016F5478E7AB9142462C872" ma:contentTypeVersion="15" ma:contentTypeDescription="Create a new document." ma:contentTypeScope="" ma:versionID="d749bac61dd0b86ebed2647dd52e88c3">
  <xsd:schema xmlns:xsd="http://www.w3.org/2001/XMLSchema" xmlns:xs="http://www.w3.org/2001/XMLSchema" xmlns:p="http://schemas.microsoft.com/office/2006/metadata/properties" xmlns:ns2="0fbdde9b-88f2-4a0e-bc63-183965c81845" xmlns:ns3="68be0938-fdfd-4726-be43-1284cee6c4f1" targetNamespace="http://schemas.microsoft.com/office/2006/metadata/properties" ma:root="true" ma:fieldsID="bc75e44300f3e4af7777fe5f00a80646" ns2:_="" ns3:_="">
    <xsd:import namespace="0fbdde9b-88f2-4a0e-bc63-183965c81845"/>
    <xsd:import namespace="68be0938-fdfd-4726-be43-1284cee6c4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bdde9b-88f2-4a0e-bc63-183965c818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e6962ab-0744-46a3-9e0f-3fe952fbdf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be0938-fdfd-4726-be43-1284cee6c4f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1207dca-1ec7-4f1a-9335-374aace6a1be}" ma:internalName="TaxCatchAll" ma:showField="CatchAllData" ma:web="68be0938-fdfd-4726-be43-1284cee6c4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8be0938-fdfd-4726-be43-1284cee6c4f1" xsi:nil="true"/>
    <lcf76f155ced4ddcb4097134ff3c332f xmlns="0fbdde9b-88f2-4a0e-bc63-183965c8184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19DC771-8DF5-4639-87B5-7A81202D6B05}"/>
</file>

<file path=customXml/itemProps2.xml><?xml version="1.0" encoding="utf-8"?>
<ds:datastoreItem xmlns:ds="http://schemas.openxmlformats.org/officeDocument/2006/customXml" ds:itemID="{A089D3D1-D87B-4CAC-9A33-E45BC8CD7064}"/>
</file>

<file path=customXml/itemProps3.xml><?xml version="1.0" encoding="utf-8"?>
<ds:datastoreItem xmlns:ds="http://schemas.openxmlformats.org/officeDocument/2006/customXml" ds:itemID="{4BD47905-55DC-4CFD-99DF-B73ECD3A74BC}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PptxGenJS</dc:creator>
  <dcterms:created xsi:type="dcterms:W3CDTF">2026-04-14T16:21:58Z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0x010100644C2E057016F5478E7AB9142462C872</vt:lpwstr>
  </property>
</Properties>
</file>